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9" r:id="rId2"/>
    <p:sldId id="258" r:id="rId3"/>
    <p:sldId id="261" r:id="rId4"/>
    <p:sldId id="260" r:id="rId5"/>
    <p:sldId id="262" r:id="rId6"/>
    <p:sldId id="263"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54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8" autoAdjust="0"/>
    <p:restoredTop sz="94660"/>
  </p:normalViewPr>
  <p:slideViewPr>
    <p:cSldViewPr snapToGrid="0">
      <p:cViewPr varScale="1">
        <p:scale>
          <a:sx n="112" d="100"/>
          <a:sy n="112" d="100"/>
        </p:scale>
        <p:origin x="46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7854BA-B193-474C-ABE7-7D8C8FBFDA42}" type="datetimeFigureOut">
              <a:rPr lang="en-US" smtClean="0"/>
              <a:t>9/17/20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0DA4FC-8034-455C-8828-F7EF1CD142C7}" type="slidenum">
              <a:rPr lang="en-US" smtClean="0"/>
              <a:t>‹#›</a:t>
            </a:fld>
            <a:endParaRPr lang="en-US"/>
          </a:p>
        </p:txBody>
      </p:sp>
    </p:spTree>
    <p:extLst>
      <p:ext uri="{BB962C8B-B14F-4D97-AF65-F5344CB8AC3E}">
        <p14:creationId xmlns:p14="http://schemas.microsoft.com/office/powerpoint/2010/main" val="2195445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BA49E8-968B-4182-BF69-3CD17E319F59}" type="slidenum">
              <a:rPr lang="en-US" smtClean="0"/>
              <a:t>1</a:t>
            </a:fld>
            <a:endParaRPr lang="en-US"/>
          </a:p>
        </p:txBody>
      </p:sp>
    </p:spTree>
    <p:extLst>
      <p:ext uri="{BB962C8B-B14F-4D97-AF65-F5344CB8AC3E}">
        <p14:creationId xmlns:p14="http://schemas.microsoft.com/office/powerpoint/2010/main" val="916721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9469AC5-27E9-4EDF-9D37-2DAA7EAC003E}" type="datetimeFigureOut">
              <a:rPr lang="en-US" smtClean="0"/>
              <a:t>9/17/20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384468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9/17/20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905361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9/17/20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4271719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9/17/20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659113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469AC5-27E9-4EDF-9D37-2DAA7EAC003E}" type="datetimeFigureOut">
              <a:rPr lang="en-US" smtClean="0"/>
              <a:t>9/17/20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163787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469AC5-27E9-4EDF-9D37-2DAA7EAC003E}" type="datetimeFigureOut">
              <a:rPr lang="en-US" smtClean="0"/>
              <a:t>9/17/20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14231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469AC5-27E9-4EDF-9D37-2DAA7EAC003E}" type="datetimeFigureOut">
              <a:rPr lang="en-US" smtClean="0"/>
              <a:t>9/17/20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7717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469AC5-27E9-4EDF-9D37-2DAA7EAC003E}" type="datetimeFigureOut">
              <a:rPr lang="en-US" smtClean="0"/>
              <a:t>9/17/20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843061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469AC5-27E9-4EDF-9D37-2DAA7EAC003E}" type="datetimeFigureOut">
              <a:rPr lang="en-US" smtClean="0"/>
              <a:t>9/17/20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463982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69AC5-27E9-4EDF-9D37-2DAA7EAC003E}" type="datetimeFigureOut">
              <a:rPr lang="en-US" smtClean="0"/>
              <a:t>9/17/20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919153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69AC5-27E9-4EDF-9D37-2DAA7EAC003E}" type="datetimeFigureOut">
              <a:rPr lang="en-US" smtClean="0"/>
              <a:t>9/17/20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218710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469AC5-27E9-4EDF-9D37-2DAA7EAC003E}" type="datetimeFigureOut">
              <a:rPr lang="en-US" smtClean="0"/>
              <a:t>9/17/20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A3CCF-EF65-4DD3-8CCA-85E59D8C7025}" type="slidenum">
              <a:rPr lang="en-US" smtClean="0"/>
              <a:t>‹#›</a:t>
            </a:fld>
            <a:endParaRPr lang="en-US"/>
          </a:p>
        </p:txBody>
      </p:sp>
    </p:spTree>
    <p:extLst>
      <p:ext uri="{BB962C8B-B14F-4D97-AF65-F5344CB8AC3E}">
        <p14:creationId xmlns:p14="http://schemas.microsoft.com/office/powerpoint/2010/main" val="3006434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 y="0"/>
            <a:ext cx="12192001" cy="68580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 name="Flowchart: Manual Input 1"/>
          <p:cNvSpPr/>
          <p:nvPr/>
        </p:nvSpPr>
        <p:spPr>
          <a:xfrm rot="5400000">
            <a:off x="4192695" y="-2214809"/>
            <a:ext cx="2020877" cy="10406271"/>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51 w 10000"/>
              <a:gd name="connsiteY0" fmla="*/ 1150 h 10000"/>
              <a:gd name="connsiteX1" fmla="*/ 10000 w 10000"/>
              <a:gd name="connsiteY1" fmla="*/ 0 h 10000"/>
              <a:gd name="connsiteX2" fmla="*/ 10000 w 10000"/>
              <a:gd name="connsiteY2" fmla="*/ 10000 h 10000"/>
              <a:gd name="connsiteX3" fmla="*/ 0 w 10000"/>
              <a:gd name="connsiteY3" fmla="*/ 10000 h 10000"/>
              <a:gd name="connsiteX4" fmla="*/ 51 w 10000"/>
              <a:gd name="connsiteY4" fmla="*/ 115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51" y="1150"/>
                </a:moveTo>
                <a:lnTo>
                  <a:pt x="10000" y="0"/>
                </a:lnTo>
                <a:lnTo>
                  <a:pt x="10000" y="10000"/>
                </a:lnTo>
                <a:lnTo>
                  <a:pt x="0" y="10000"/>
                </a:lnTo>
                <a:lnTo>
                  <a:pt x="51" y="1150"/>
                </a:ln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686479" y="627472"/>
            <a:ext cx="2966110" cy="958517"/>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377190" y="2151826"/>
            <a:ext cx="9281160" cy="1673002"/>
          </a:xfrm>
          <a:prstGeom prst="rect">
            <a:avLst/>
          </a:prstGeom>
          <a:noFill/>
          <a:ln w="9525">
            <a:noFill/>
            <a:miter lim="800000"/>
            <a:headEnd/>
            <a:tailEnd/>
          </a:ln>
        </p:spPr>
        <p:txBody>
          <a:bodyPr rot="0" vert="horz" wrap="square" lIns="91440" tIns="45720" rIns="91440" bIns="45720" anchor="t" anchorCtr="0">
            <a:noAutofit/>
          </a:bodyPr>
          <a:lstStyle/>
          <a:p>
            <a:r>
              <a:rPr lang="en-US" sz="6000" cap="all" dirty="0">
                <a:solidFill>
                  <a:schemeClr val="bg1"/>
                </a:solidFill>
                <a:latin typeface="Acumin Pro" panose="020B0504020202020204" pitchFamily="34" charset="77"/>
                <a:ea typeface="Calibri" panose="020F0502020204030204" pitchFamily="34" charset="0"/>
                <a:cs typeface="Times New Roman" panose="02020603050405020304" pitchFamily="18" charset="0"/>
              </a:rPr>
              <a:t>The story of Me, Us, and Now</a:t>
            </a:r>
          </a:p>
        </p:txBody>
      </p:sp>
      <p:sp>
        <p:nvSpPr>
          <p:cNvPr id="3" name="TextBox 2"/>
          <p:cNvSpPr txBox="1"/>
          <p:nvPr/>
        </p:nvSpPr>
        <p:spPr>
          <a:xfrm>
            <a:off x="684892" y="5665722"/>
            <a:ext cx="6932815" cy="1200329"/>
          </a:xfrm>
          <a:prstGeom prst="rect">
            <a:avLst/>
          </a:prstGeom>
          <a:noFill/>
        </p:spPr>
        <p:txBody>
          <a:bodyPr wrap="square" rtlCol="0">
            <a:spAutoFit/>
          </a:bodyPr>
          <a:lstStyle/>
          <a:p>
            <a:r>
              <a:rPr lang="en-US" sz="1200" dirty="0">
                <a:solidFill>
                  <a:schemeClr val="bg1"/>
                </a:solidFill>
                <a:latin typeface="Acumin Pro" panose="020B0504020202020204" pitchFamily="34" charset="77"/>
              </a:rPr>
              <a:t>Created by Michael </a:t>
            </a:r>
            <a:r>
              <a:rPr lang="en-US" sz="1200" dirty="0" err="1">
                <a:solidFill>
                  <a:schemeClr val="bg1"/>
                </a:solidFill>
                <a:latin typeface="Acumin Pro" panose="020B0504020202020204" pitchFamily="34" charset="77"/>
              </a:rPr>
              <a:t>Bittinger</a:t>
            </a:r>
            <a:r>
              <a:rPr lang="en-US" sz="1200" dirty="0">
                <a:solidFill>
                  <a:schemeClr val="bg1"/>
                </a:solidFill>
                <a:latin typeface="Acumin Pro" panose="020B0504020202020204" pitchFamily="34" charset="77"/>
              </a:rPr>
              <a:t>, Purdue University, based on the following:</a:t>
            </a:r>
          </a:p>
          <a:p>
            <a:endParaRPr lang="en-US" sz="1200" dirty="0">
              <a:solidFill>
                <a:schemeClr val="bg1"/>
              </a:solidFill>
              <a:latin typeface="Acumin Pro" panose="020B0504020202020204" pitchFamily="34" charset="77"/>
            </a:endParaRPr>
          </a:p>
          <a:p>
            <a:r>
              <a:rPr lang="en-US" sz="1200" dirty="0">
                <a:solidFill>
                  <a:schemeClr val="bg1"/>
                </a:solidFill>
                <a:latin typeface="Acumin Pro" panose="020B0504020202020204" pitchFamily="34" charset="77"/>
              </a:rPr>
              <a:t>Chapter 4 of </a:t>
            </a:r>
            <a:r>
              <a:rPr lang="en-US" sz="1200" i="1" dirty="0">
                <a:solidFill>
                  <a:schemeClr val="bg1"/>
                </a:solidFill>
                <a:latin typeface="Acumin Pro" panose="020B0504020202020204" pitchFamily="34" charset="77"/>
              </a:rPr>
              <a:t>Rethinking Multicultural Education for the Next Generation: The New Empathy and Social Justice </a:t>
            </a:r>
            <a:r>
              <a:rPr lang="en-US" sz="1200" dirty="0">
                <a:solidFill>
                  <a:schemeClr val="bg1"/>
                </a:solidFill>
                <a:latin typeface="Acumin Pro" panose="020B0504020202020204" pitchFamily="34" charset="77"/>
              </a:rPr>
              <a:t>by Purdue University professor, Nadine Dolby. A section of this chapter is titled “The Story of Me, Us, and Now.”</a:t>
            </a:r>
          </a:p>
          <a:p>
            <a:endParaRPr lang="en-US" sz="1200" dirty="0">
              <a:solidFill>
                <a:schemeClr val="bg1"/>
              </a:solidFill>
              <a:latin typeface="Acumin Pro" panose="020B0504020202020204" pitchFamily="34" charset="77"/>
            </a:endParaRPr>
          </a:p>
        </p:txBody>
      </p:sp>
      <p:pic>
        <p:nvPicPr>
          <p:cNvPr id="5" name="Picture 4" descr="A picture containing bottle&#10;&#10;Description automatically generated">
            <a:extLst>
              <a:ext uri="{FF2B5EF4-FFF2-40B4-BE49-F238E27FC236}">
                <a16:creationId xmlns:a16="http://schemas.microsoft.com/office/drawing/2014/main" id="{9DFA5E11-A4F9-5C47-8DCC-395B96BC504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3460" y="5176554"/>
            <a:ext cx="2032000" cy="1600200"/>
          </a:xfrm>
          <a:prstGeom prst="rect">
            <a:avLst/>
          </a:prstGeom>
        </p:spPr>
      </p:pic>
    </p:spTree>
    <p:extLst>
      <p:ext uri="{BB962C8B-B14F-4D97-AF65-F5344CB8AC3E}">
        <p14:creationId xmlns:p14="http://schemas.microsoft.com/office/powerpoint/2010/main" val="366206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636315"/>
            <a:ext cx="8485113" cy="3693319"/>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Cross-Cultural Partner (Part 1)</a:t>
            </a:r>
          </a:p>
          <a:p>
            <a:endParaRPr lang="en-US" sz="2000" b="1" dirty="0">
              <a:solidFill>
                <a:srgbClr val="495455"/>
              </a:solidFill>
              <a:latin typeface="Acumin Pro" panose="020B0504020202020204" pitchFamily="34" charset="77"/>
              <a:ea typeface="Arial" charset="0"/>
              <a:cs typeface="Arial" charset="0"/>
            </a:endParaRPr>
          </a:p>
          <a:p>
            <a:r>
              <a:rPr lang="en-US" sz="2000" dirty="0">
                <a:solidFill>
                  <a:srgbClr val="495455"/>
                </a:solidFill>
                <a:latin typeface="Acumin Pro" panose="020B0504020202020204" pitchFamily="34" charset="77"/>
                <a:ea typeface="Arial" charset="0"/>
                <a:cs typeface="Arial" charset="0"/>
              </a:rPr>
              <a:t>Pair up, or if in a large group, find the person in the room most different from you.</a:t>
            </a:r>
          </a:p>
          <a:p>
            <a:endParaRPr lang="en-US" sz="2000" dirty="0">
              <a:solidFill>
                <a:srgbClr val="495455"/>
              </a:solidFill>
              <a:latin typeface="Acumin Pro" panose="020B0504020202020204" pitchFamily="34" charset="77"/>
              <a:ea typeface="Arial" charset="0"/>
              <a:cs typeface="Arial" charset="0"/>
            </a:endParaRPr>
          </a:p>
          <a:p>
            <a:r>
              <a:rPr lang="en-US" sz="2000" i="1" dirty="0">
                <a:solidFill>
                  <a:srgbClr val="495455"/>
                </a:solidFill>
                <a:latin typeface="Acumin Pro" panose="020B0504020202020204" pitchFamily="34" charset="77"/>
                <a:ea typeface="Arial" charset="0"/>
                <a:cs typeface="Arial" charset="0"/>
              </a:rPr>
              <a:t>Note</a:t>
            </a:r>
            <a:r>
              <a:rPr lang="en-US" sz="2000" dirty="0">
                <a:solidFill>
                  <a:srgbClr val="495455"/>
                </a:solidFill>
                <a:latin typeface="Acumin Pro" panose="020B0504020202020204" pitchFamily="34" charset="77"/>
                <a:ea typeface="Arial" charset="0"/>
                <a:cs typeface="Arial" charset="0"/>
              </a:rPr>
              <a:t>: Different can be defined by gender, skin color, nationality, religion, sexual orientation, college major, where you’re from, whether you say soda or pop, etc. </a:t>
            </a:r>
          </a:p>
          <a:p>
            <a:endParaRPr lang="en-US" sz="2000" dirty="0">
              <a:solidFill>
                <a:srgbClr val="495455"/>
              </a:solidFill>
              <a:latin typeface="Acumin Pro" panose="020B0504020202020204" pitchFamily="34" charset="77"/>
              <a:ea typeface="Arial" charset="0"/>
              <a:cs typeface="Arial" charset="0"/>
            </a:endParaRPr>
          </a:p>
          <a:p>
            <a:r>
              <a:rPr lang="en-US" sz="2000" dirty="0">
                <a:solidFill>
                  <a:srgbClr val="495455"/>
                </a:solidFill>
                <a:latin typeface="Acumin Pro" panose="020B0504020202020204" pitchFamily="34" charset="77"/>
                <a:ea typeface="Arial" charset="0"/>
                <a:cs typeface="Arial" charset="0"/>
              </a:rPr>
              <a:t>Aim to find someone with at least </a:t>
            </a:r>
            <a:r>
              <a:rPr lang="en-US" sz="2000" b="1" dirty="0">
                <a:solidFill>
                  <a:srgbClr val="495455"/>
                </a:solidFill>
                <a:latin typeface="Acumin Pro" panose="020B0504020202020204" pitchFamily="34" charset="77"/>
                <a:ea typeface="Arial" charset="0"/>
                <a:cs typeface="Arial" charset="0"/>
              </a:rPr>
              <a:t>four (4) </a:t>
            </a:r>
            <a:r>
              <a:rPr lang="en-US" sz="2000" dirty="0">
                <a:solidFill>
                  <a:srgbClr val="495455"/>
                </a:solidFill>
                <a:latin typeface="Acumin Pro" panose="020B0504020202020204" pitchFamily="34" charset="77"/>
                <a:ea typeface="Arial" charset="0"/>
                <a:cs typeface="Arial" charset="0"/>
              </a:rPr>
              <a:t>differences.</a:t>
            </a:r>
          </a:p>
          <a:p>
            <a:pPr marL="457200" indent="-457200">
              <a:buFont typeface="+mj-lt"/>
              <a:buAutoNum type="arabicPeriod"/>
            </a:pPr>
            <a:endParaRPr lang="en-US" sz="2000" dirty="0">
              <a:solidFill>
                <a:srgbClr val="495455"/>
              </a:solidFill>
              <a:latin typeface="Myriad Pro" panose="020B0503030403020204" pitchFamily="34" charset="0"/>
              <a:ea typeface="Arial" charset="0"/>
              <a:cs typeface="Arial" charset="0"/>
            </a:endParaRPr>
          </a:p>
          <a:p>
            <a:pPr marL="342900" indent="-342900">
              <a:buFont typeface="Arial" panose="020B0604020202020204" pitchFamily="34" charset="0"/>
              <a:buChar char="•"/>
            </a:pPr>
            <a:endParaRPr lang="en-US" sz="1400" dirty="0">
              <a:solidFill>
                <a:srgbClr val="495455"/>
              </a:solidFill>
              <a:latin typeface="Myriad Pro" panose="020B0503030403020204" pitchFamily="34" charset="0"/>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The Story of Me, us, and now</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870142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636315"/>
            <a:ext cx="8485113" cy="2769989"/>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Cross-Cultural Partner (Part 2)</a:t>
            </a:r>
          </a:p>
          <a:p>
            <a:endParaRPr lang="en-US" sz="2000" b="1" dirty="0">
              <a:solidFill>
                <a:srgbClr val="495455"/>
              </a:solidFill>
              <a:latin typeface="Acumin Pro" panose="020B0504020202020204" pitchFamily="34" charset="77"/>
              <a:ea typeface="Arial" charset="0"/>
              <a:cs typeface="Arial" charset="0"/>
            </a:endParaRPr>
          </a:p>
          <a:p>
            <a:r>
              <a:rPr lang="en-US" sz="2000" dirty="0">
                <a:solidFill>
                  <a:srgbClr val="495455"/>
                </a:solidFill>
                <a:latin typeface="Acumin Pro" panose="020B0504020202020204" pitchFamily="34" charset="77"/>
                <a:ea typeface="Arial" charset="0"/>
                <a:cs typeface="Arial" charset="0"/>
              </a:rPr>
              <a:t>Once you’ve selected a partner, stand face-to-face, close enough to touch elbows. </a:t>
            </a:r>
          </a:p>
          <a:p>
            <a:endParaRPr lang="en-US" sz="2000" dirty="0">
              <a:solidFill>
                <a:srgbClr val="495455"/>
              </a:solidFill>
              <a:latin typeface="Acumin Pro" panose="020B0504020202020204" pitchFamily="34" charset="77"/>
              <a:ea typeface="Arial" charset="0"/>
              <a:cs typeface="Arial" charset="0"/>
            </a:endParaRPr>
          </a:p>
          <a:p>
            <a:r>
              <a:rPr lang="en-US" sz="2000" i="1" dirty="0">
                <a:solidFill>
                  <a:srgbClr val="495455"/>
                </a:solidFill>
                <a:latin typeface="Acumin Pro" panose="020B0504020202020204" pitchFamily="34" charset="77"/>
                <a:ea typeface="Arial" charset="0"/>
                <a:cs typeface="Arial" charset="0"/>
              </a:rPr>
              <a:t>Note</a:t>
            </a:r>
            <a:r>
              <a:rPr lang="en-US" sz="2000" dirty="0">
                <a:solidFill>
                  <a:srgbClr val="495455"/>
                </a:solidFill>
                <a:latin typeface="Acumin Pro" panose="020B0504020202020204" pitchFamily="34" charset="77"/>
                <a:ea typeface="Arial" charset="0"/>
                <a:cs typeface="Arial" charset="0"/>
              </a:rPr>
              <a:t>: This may challenge the comfort zones of many: an intentional first step.</a:t>
            </a:r>
          </a:p>
          <a:p>
            <a:pPr marL="457200" indent="-457200">
              <a:buFont typeface="+mj-lt"/>
              <a:buAutoNum type="arabicPeriod"/>
            </a:pPr>
            <a:endParaRPr lang="en-US" sz="2000" dirty="0">
              <a:solidFill>
                <a:srgbClr val="495455"/>
              </a:solidFill>
              <a:latin typeface="Myriad Pro" panose="020B0503030403020204" pitchFamily="34" charset="0"/>
              <a:ea typeface="Arial" charset="0"/>
              <a:cs typeface="Arial" charset="0"/>
            </a:endParaRPr>
          </a:p>
          <a:p>
            <a:pPr marL="342900" indent="-342900">
              <a:buFont typeface="Arial" panose="020B0604020202020204" pitchFamily="34" charset="0"/>
              <a:buChar char="•"/>
            </a:pPr>
            <a:endParaRPr lang="en-US" sz="1400" dirty="0">
              <a:solidFill>
                <a:srgbClr val="495455"/>
              </a:solidFill>
              <a:latin typeface="Myriad Pro" panose="020B0503030403020204" pitchFamily="34" charset="0"/>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The Story of Me, us, and now</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1005275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636315"/>
            <a:ext cx="8485113" cy="2462213"/>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The Story of Me</a:t>
            </a:r>
          </a:p>
          <a:p>
            <a:endParaRPr lang="en-US" sz="2000" b="1" dirty="0">
              <a:solidFill>
                <a:srgbClr val="495455"/>
              </a:solidFill>
              <a:latin typeface="Acumin Pro" panose="020B0504020202020204" pitchFamily="34" charset="77"/>
              <a:ea typeface="Arial" charset="0"/>
              <a:cs typeface="Arial" charset="0"/>
            </a:endParaRPr>
          </a:p>
          <a:p>
            <a:r>
              <a:rPr lang="en-US" sz="2000" dirty="0">
                <a:solidFill>
                  <a:srgbClr val="495455"/>
                </a:solidFill>
                <a:latin typeface="Acumin Pro" panose="020B0504020202020204" pitchFamily="34" charset="77"/>
                <a:ea typeface="Arial" charset="0"/>
                <a:cs typeface="Arial" charset="0"/>
              </a:rPr>
              <a:t>Share an experience or brief story about something influential (intimate or not) that helped shape you into the person you are today. Examine the choices you have made in your lives, the pivotal moments, and the turning points. Share one with your partner. </a:t>
            </a:r>
          </a:p>
          <a:p>
            <a:pPr marL="457200" indent="-457200">
              <a:buFont typeface="+mj-lt"/>
              <a:buAutoNum type="arabicPeriod"/>
            </a:pPr>
            <a:endParaRPr lang="en-US" sz="2000" dirty="0">
              <a:solidFill>
                <a:srgbClr val="495455"/>
              </a:solidFill>
              <a:latin typeface="Myriad Pro" panose="020B0503030403020204" pitchFamily="34" charset="0"/>
              <a:ea typeface="Arial" charset="0"/>
              <a:cs typeface="Arial" charset="0"/>
            </a:endParaRPr>
          </a:p>
          <a:p>
            <a:pPr marL="342900" indent="-342900">
              <a:buFont typeface="Arial" panose="020B0604020202020204" pitchFamily="34" charset="0"/>
              <a:buChar char="•"/>
            </a:pPr>
            <a:endParaRPr lang="en-US" sz="1400" dirty="0">
              <a:solidFill>
                <a:srgbClr val="495455"/>
              </a:solidFill>
              <a:latin typeface="Myriad Pro" panose="020B0503030403020204" pitchFamily="34" charset="0"/>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The Story of Me, us, and now</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1091197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636315"/>
            <a:ext cx="8485113" cy="2769989"/>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The Story of Us</a:t>
            </a:r>
          </a:p>
          <a:p>
            <a:endParaRPr lang="en-US" sz="2000" b="1" dirty="0">
              <a:solidFill>
                <a:srgbClr val="495455"/>
              </a:solidFill>
              <a:latin typeface="Acumin Pro" panose="020B0504020202020204" pitchFamily="34" charset="77"/>
              <a:ea typeface="Arial" charset="0"/>
              <a:cs typeface="Arial" charset="0"/>
            </a:endParaRPr>
          </a:p>
          <a:p>
            <a:r>
              <a:rPr lang="en-US" sz="2000" dirty="0">
                <a:solidFill>
                  <a:srgbClr val="495455"/>
                </a:solidFill>
                <a:latin typeface="Acumin Pro" panose="020B0504020202020204" pitchFamily="34" charset="77"/>
                <a:ea typeface="Arial" charset="0"/>
                <a:cs typeface="Arial" charset="0"/>
              </a:rPr>
              <a:t>Explore how your stories are interwoven with each other by asking:</a:t>
            </a:r>
            <a:br>
              <a:rPr lang="en-US" sz="2000" dirty="0">
                <a:solidFill>
                  <a:srgbClr val="495455"/>
                </a:solidFill>
                <a:latin typeface="Acumin Pro" panose="020B0504020202020204" pitchFamily="34" charset="77"/>
                <a:ea typeface="Arial" charset="0"/>
                <a:cs typeface="Arial" charset="0"/>
              </a:rPr>
            </a:br>
            <a:endParaRPr lang="en-US" sz="2000" dirty="0">
              <a:solidFill>
                <a:srgbClr val="495455"/>
              </a:solidFill>
              <a:latin typeface="Acumin Pro" panose="020B0504020202020204" pitchFamily="34" charset="77"/>
              <a:ea typeface="Arial" charset="0"/>
              <a:cs typeface="Arial" charset="0"/>
            </a:endParaRP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How might our stories intersect?</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Where does the commonality come from?</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How might one with another worldview respond to our stories?</a:t>
            </a:r>
          </a:p>
          <a:p>
            <a:pPr marL="457200" indent="-457200">
              <a:buFont typeface="+mj-lt"/>
              <a:buAutoNum type="arabicPeriod"/>
            </a:pPr>
            <a:endParaRPr lang="en-US" sz="2000" dirty="0">
              <a:solidFill>
                <a:srgbClr val="495455"/>
              </a:solidFill>
              <a:latin typeface="Myriad Pro" panose="020B0503030403020204" pitchFamily="34" charset="0"/>
              <a:ea typeface="Arial" charset="0"/>
              <a:cs typeface="Arial" charset="0"/>
            </a:endParaRPr>
          </a:p>
          <a:p>
            <a:pPr marL="342900" indent="-342900">
              <a:buFont typeface="Arial" panose="020B0604020202020204" pitchFamily="34" charset="0"/>
              <a:buChar char="•"/>
            </a:pPr>
            <a:endParaRPr lang="en-US" sz="1400" dirty="0">
              <a:solidFill>
                <a:srgbClr val="495455"/>
              </a:solidFill>
              <a:latin typeface="Myriad Pro" panose="020B0503030403020204" pitchFamily="34" charset="0"/>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The Story of Me, us, and now</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3584281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636315"/>
            <a:ext cx="8485113" cy="2462213"/>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The Story of Now</a:t>
            </a:r>
          </a:p>
          <a:p>
            <a:endParaRPr lang="en-US" sz="2000" b="1" dirty="0">
              <a:solidFill>
                <a:srgbClr val="495455"/>
              </a:solidFill>
              <a:latin typeface="Acumin Pro" panose="020B0504020202020204" pitchFamily="34" charset="77"/>
              <a:ea typeface="Arial" charset="0"/>
              <a:cs typeface="Arial" charset="0"/>
            </a:endParaRPr>
          </a:p>
          <a:p>
            <a:r>
              <a:rPr lang="en-US" sz="2000" dirty="0">
                <a:solidFill>
                  <a:srgbClr val="495455"/>
                </a:solidFill>
                <a:latin typeface="Acumin Pro" panose="020B0504020202020204" pitchFamily="34" charset="77"/>
                <a:ea typeface="Arial" charset="0"/>
                <a:cs typeface="Arial" charset="0"/>
              </a:rPr>
              <a:t>What will you now do with this connection/understanding?</a:t>
            </a:r>
          </a:p>
          <a:p>
            <a:endParaRPr lang="en-US" sz="2000" dirty="0">
              <a:solidFill>
                <a:srgbClr val="495455"/>
              </a:solidFill>
              <a:latin typeface="Acumin Pro" panose="020B0504020202020204" pitchFamily="34" charset="77"/>
              <a:ea typeface="Arial" charset="0"/>
              <a:cs typeface="Arial" charset="0"/>
            </a:endParaRPr>
          </a:p>
          <a:p>
            <a:r>
              <a:rPr lang="en-US" sz="2000" dirty="0">
                <a:solidFill>
                  <a:srgbClr val="495455"/>
                </a:solidFill>
                <a:latin typeface="Acumin Pro" panose="020B0504020202020204" pitchFamily="34" charset="77"/>
                <a:ea typeface="Arial" charset="0"/>
                <a:cs typeface="Arial" charset="0"/>
              </a:rPr>
              <a:t>Discuss a specific action each of you can take that will propel your ability to empathize, not simply sympathize.</a:t>
            </a:r>
          </a:p>
          <a:p>
            <a:pPr marL="457200" indent="-457200">
              <a:buFont typeface="+mj-lt"/>
              <a:buAutoNum type="arabicPeriod"/>
            </a:pPr>
            <a:endParaRPr lang="en-US" sz="2000" dirty="0">
              <a:solidFill>
                <a:srgbClr val="495455"/>
              </a:solidFill>
              <a:latin typeface="Myriad Pro" panose="020B0503030403020204" pitchFamily="34" charset="0"/>
              <a:ea typeface="Arial" charset="0"/>
              <a:cs typeface="Arial" charset="0"/>
            </a:endParaRPr>
          </a:p>
          <a:p>
            <a:pPr marL="342900" indent="-342900">
              <a:buFont typeface="Arial" panose="020B0604020202020204" pitchFamily="34" charset="0"/>
              <a:buChar char="•"/>
            </a:pPr>
            <a:endParaRPr lang="en-US" sz="1400" dirty="0">
              <a:solidFill>
                <a:srgbClr val="495455"/>
              </a:solidFill>
              <a:latin typeface="Myriad Pro" panose="020B0503030403020204" pitchFamily="34" charset="0"/>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The Story of Me, us, and now</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3461153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216455"/>
            <a:ext cx="8485113" cy="1323439"/>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AAC&amp;U Intercultural and Competence VALUE Rubric</a:t>
            </a:r>
          </a:p>
          <a:p>
            <a:endParaRPr lang="en-US" sz="2000" b="1" dirty="0">
              <a:solidFill>
                <a:srgbClr val="495455"/>
              </a:solidFill>
              <a:latin typeface="Acumin Pro" panose="020B0504020202020204" pitchFamily="34" charset="77"/>
              <a:ea typeface="Arial" charset="0"/>
              <a:cs typeface="Arial" charset="0"/>
            </a:endParaRPr>
          </a:p>
          <a:p>
            <a:r>
              <a:rPr lang="en-US" sz="2000" dirty="0">
                <a:solidFill>
                  <a:srgbClr val="495455"/>
                </a:solidFill>
                <a:latin typeface="Acumin Pro" panose="020B0504020202020204" pitchFamily="34" charset="77"/>
                <a:ea typeface="Arial" charset="0"/>
                <a:cs typeface="Arial" charset="0"/>
              </a:rPr>
              <a:t>Consider where you are on the empathy criteria and where you might be if you keep this exercise in mind while engaging with difference. </a:t>
            </a: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The Story of Me, us, and now</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pic>
        <p:nvPicPr>
          <p:cNvPr id="5" name="Picture 4">
            <a:extLst>
              <a:ext uri="{FF2B5EF4-FFF2-40B4-BE49-F238E27FC236}">
                <a16:creationId xmlns:a16="http://schemas.microsoft.com/office/drawing/2014/main" id="{A8BD04E9-95C8-E049-8359-D0AE6F3E9B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2188" y="3061335"/>
            <a:ext cx="11087623" cy="735330"/>
          </a:xfrm>
          <a:prstGeom prst="rect">
            <a:avLst/>
          </a:prstGeom>
        </p:spPr>
      </p:pic>
    </p:spTree>
    <p:extLst>
      <p:ext uri="{BB962C8B-B14F-4D97-AF65-F5344CB8AC3E}">
        <p14:creationId xmlns:p14="http://schemas.microsoft.com/office/powerpoint/2010/main" val="2923340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636315"/>
            <a:ext cx="8485113" cy="2769989"/>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Reflection</a:t>
            </a:r>
          </a:p>
          <a:p>
            <a:endParaRPr lang="en-US" sz="2000" b="1" dirty="0">
              <a:solidFill>
                <a:srgbClr val="495455"/>
              </a:solidFill>
              <a:latin typeface="Acumin Pro" panose="020B0504020202020204" pitchFamily="34" charset="77"/>
              <a:ea typeface="Arial" charset="0"/>
              <a:cs typeface="Arial" charset="0"/>
            </a:endParaRP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What just happened?</a:t>
            </a:r>
            <a:br>
              <a:rPr lang="en-US" sz="2000" dirty="0">
                <a:solidFill>
                  <a:srgbClr val="495455"/>
                </a:solidFill>
                <a:latin typeface="Acumin Pro" panose="020B0504020202020204" pitchFamily="34" charset="77"/>
                <a:ea typeface="Arial" charset="0"/>
                <a:cs typeface="Arial" charset="0"/>
              </a:rPr>
            </a:br>
            <a:endParaRPr lang="en-US" sz="2000" dirty="0">
              <a:solidFill>
                <a:srgbClr val="495455"/>
              </a:solidFill>
              <a:latin typeface="Acumin Pro" panose="020B0504020202020204" pitchFamily="34" charset="77"/>
              <a:ea typeface="Arial" charset="0"/>
              <a:cs typeface="Arial" charset="0"/>
            </a:endParaRP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Why does it matter to me?</a:t>
            </a:r>
            <a:br>
              <a:rPr lang="en-US" sz="2000" dirty="0">
                <a:solidFill>
                  <a:srgbClr val="495455"/>
                </a:solidFill>
                <a:latin typeface="Acumin Pro" panose="020B0504020202020204" pitchFamily="34" charset="77"/>
                <a:ea typeface="Arial" charset="0"/>
                <a:cs typeface="Arial" charset="0"/>
              </a:rPr>
            </a:br>
            <a:endParaRPr lang="en-US" sz="2000" dirty="0">
              <a:solidFill>
                <a:srgbClr val="495455"/>
              </a:solidFill>
              <a:latin typeface="Acumin Pro" panose="020B0504020202020204" pitchFamily="34" charset="77"/>
              <a:ea typeface="Arial" charset="0"/>
              <a:cs typeface="Arial" charset="0"/>
            </a:endParaRP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What am I going to do with this knowledge?</a:t>
            </a:r>
          </a:p>
          <a:p>
            <a:pPr marL="457200" indent="-457200">
              <a:buFont typeface="+mj-lt"/>
              <a:buAutoNum type="arabicPeriod"/>
            </a:pPr>
            <a:endParaRPr lang="en-US" sz="2000" dirty="0">
              <a:solidFill>
                <a:srgbClr val="495455"/>
              </a:solidFill>
              <a:latin typeface="Myriad Pro" panose="020B0503030403020204" pitchFamily="34" charset="0"/>
              <a:ea typeface="Arial" charset="0"/>
              <a:cs typeface="Arial" charset="0"/>
            </a:endParaRPr>
          </a:p>
          <a:p>
            <a:pPr marL="342900" indent="-342900">
              <a:buFont typeface="Arial" panose="020B0604020202020204" pitchFamily="34" charset="0"/>
              <a:buChar char="•"/>
            </a:pPr>
            <a:endParaRPr lang="en-US" sz="1400" dirty="0">
              <a:solidFill>
                <a:srgbClr val="495455"/>
              </a:solidFill>
              <a:latin typeface="Myriad Pro" panose="020B0503030403020204" pitchFamily="34" charset="0"/>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The Story of Me, us, and now</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1471341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429</Words>
  <Application>Microsoft Macintosh PowerPoint</Application>
  <PresentationFormat>Widescreen</PresentationFormat>
  <Paragraphs>46</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Acumin Pro</vt:lpstr>
      <vt:lpstr>Arial</vt:lpstr>
      <vt:lpstr>Calibri</vt:lpstr>
      <vt:lpstr>Calibri Light</vt:lpstr>
      <vt:lpstr>Myriad Pro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Purdue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Alexandra E</dc:creator>
  <cp:lastModifiedBy>Macdonald, Lindsey M</cp:lastModifiedBy>
  <cp:revision>16</cp:revision>
  <dcterms:created xsi:type="dcterms:W3CDTF">2018-08-27T14:09:00Z</dcterms:created>
  <dcterms:modified xsi:type="dcterms:W3CDTF">2020-09-17T15:13:02Z</dcterms:modified>
</cp:coreProperties>
</file>